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0" r:id="rId7"/>
    <p:sldId id="263" r:id="rId8"/>
    <p:sldId id="272" r:id="rId9"/>
    <p:sldId id="262" r:id="rId10"/>
    <p:sldId id="264" r:id="rId11"/>
    <p:sldId id="271" r:id="rId12"/>
    <p:sldId id="267" r:id="rId13"/>
    <p:sldId id="265" r:id="rId14"/>
    <p:sldId id="268" r:id="rId15"/>
    <p:sldId id="269" r:id="rId16"/>
    <p:sldId id="270" r:id="rId17"/>
    <p:sldId id="266"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82DA16-5B0F-4E32-B36B-1F92D83C415C}" type="datetimeFigureOut">
              <a:rPr lang="ru-RU" smtClean="0"/>
              <a:t>01.11.2015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41748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105415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18240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08F57B6B-55A5-4D13-810A-8BE31ADD007F}"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1750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113675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C82DA16-5B0F-4E32-B36B-1F92D83C415C}" type="datetimeFigureOut">
              <a:rPr lang="ru-RU" smtClean="0"/>
              <a:t>01.11.2015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47740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C82DA16-5B0F-4E32-B36B-1F92D83C415C}" type="datetimeFigureOut">
              <a:rPr lang="ru-RU" smtClean="0"/>
              <a:t>01.11.2015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356018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82DA16-5B0F-4E32-B36B-1F92D83C415C}" type="datetimeFigureOut">
              <a:rPr lang="ru-RU" smtClean="0"/>
              <a:t>01.11.2015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123031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C82DA16-5B0F-4E32-B36B-1F92D83C415C}" type="datetimeFigureOut">
              <a:rPr lang="ru-RU" smtClean="0"/>
              <a:t>01.11.2015</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8F57B6B-55A5-4D13-810A-8BE31ADD007F}" type="slidenum">
              <a:rPr lang="ru-RU" smtClean="0"/>
              <a:t>‹#›</a:t>
            </a:fld>
            <a:endParaRPr lang="ru-RU"/>
          </a:p>
        </p:txBody>
      </p:sp>
    </p:spTree>
    <p:extLst>
      <p:ext uri="{BB962C8B-B14F-4D97-AF65-F5344CB8AC3E}">
        <p14:creationId xmlns:p14="http://schemas.microsoft.com/office/powerpoint/2010/main" val="79228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82DA16-5B0F-4E32-B36B-1F92D83C415C}" type="datetimeFigureOut">
              <a:rPr lang="ru-RU" smtClean="0"/>
              <a:t>01.11.2015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294709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82DA16-5B0F-4E32-B36B-1F92D83C415C}" type="datetimeFigureOut">
              <a:rPr lang="ru-RU" smtClean="0"/>
              <a:t>01.11.2015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369532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19531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82DA16-5B0F-4E32-B36B-1F92D83C415C}" type="datetimeFigureOut">
              <a:rPr lang="ru-RU" smtClean="0"/>
              <a:t>01.11.2015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421513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C82DA16-5B0F-4E32-B36B-1F92D83C415C}" type="datetimeFigureOut">
              <a:rPr lang="ru-RU" smtClean="0"/>
              <a:t>01.11.2015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428177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C82DA16-5B0F-4E32-B36B-1F92D83C415C}" type="datetimeFigureOut">
              <a:rPr lang="ru-RU" smtClean="0"/>
              <a:t>01.11.2015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284425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37307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2DA16-5B0F-4E32-B36B-1F92D83C415C}" type="datetimeFigureOut">
              <a:rPr lang="ru-RU" smtClean="0"/>
              <a:t>01.11.2015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F57B6B-55A5-4D13-810A-8BE31ADD007F}" type="slidenum">
              <a:rPr lang="ru-RU" smtClean="0"/>
              <a:t>‹#›</a:t>
            </a:fld>
            <a:endParaRPr lang="ru-RU"/>
          </a:p>
        </p:txBody>
      </p:sp>
    </p:spTree>
    <p:extLst>
      <p:ext uri="{BB962C8B-B14F-4D97-AF65-F5344CB8AC3E}">
        <p14:creationId xmlns:p14="http://schemas.microsoft.com/office/powerpoint/2010/main" val="355189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C82DA16-5B0F-4E32-B36B-1F92D83C415C}" type="datetimeFigureOut">
              <a:rPr lang="ru-RU" smtClean="0"/>
              <a:t>01.11.2015</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8F57B6B-55A5-4D13-810A-8BE31ADD007F}" type="slidenum">
              <a:rPr lang="ru-RU" smtClean="0"/>
              <a:t>‹#›</a:t>
            </a:fld>
            <a:endParaRPr lang="ru-RU"/>
          </a:p>
        </p:txBody>
      </p:sp>
    </p:spTree>
    <p:extLst>
      <p:ext uri="{BB962C8B-B14F-4D97-AF65-F5344CB8AC3E}">
        <p14:creationId xmlns:p14="http://schemas.microsoft.com/office/powerpoint/2010/main" val="130805094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ru.wikipedia.org/wiki/%D0%A4%D0%B0%D0%B9%D0%BB:%D0%9F%D0%BE%D0%B1%D0%B5%D0%B4%D0%B0.jpg"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ru.wikipedia.org/wiki/%D0%A4%D0%B0%D0%B9%D0%BB:Marshals.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52389" y="2888767"/>
            <a:ext cx="4218264" cy="1373070"/>
          </a:xfrm>
        </p:spPr>
        <p:txBody>
          <a:bodyPr/>
          <a:lstStyle/>
          <a:p>
            <a:r>
              <a:rPr lang="en-US" dirty="0" smtClean="0">
                <a:latin typeface="Times New Roman" panose="02020603050405020304" pitchFamily="18" charset="0"/>
                <a:cs typeface="Times New Roman" panose="02020603050405020304" pitchFamily="18" charset="0"/>
              </a:rPr>
              <a:t>Can We Learn to Leave in Peace</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r>
              <a:rPr lang="en-US" sz="6000" b="1" dirty="0" smtClean="0">
                <a:latin typeface="Times New Roman" panose="02020603050405020304" pitchFamily="18" charset="0"/>
                <a:cs typeface="Times New Roman" panose="02020603050405020304" pitchFamily="18" charset="0"/>
              </a:rPr>
              <a:t>VICTORY</a:t>
            </a:r>
            <a:r>
              <a:rPr lang="ru-RU" sz="6000" b="1" dirty="0" smtClean="0">
                <a:latin typeface="Times New Roman" panose="02020603050405020304" pitchFamily="18" charset="0"/>
                <a:cs typeface="Times New Roman" panose="02020603050405020304" pitchFamily="18" charset="0"/>
              </a:rPr>
              <a:t>, 70</a:t>
            </a:r>
            <a:endParaRPr lang="ru-RU" sz="6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1046603"/>
            <a:ext cx="4286979" cy="3215234"/>
          </a:xfrm>
          <a:prstGeom prst="rect">
            <a:avLst/>
          </a:prstGeom>
        </p:spPr>
      </p:pic>
    </p:spTree>
    <p:extLst>
      <p:ext uri="{BB962C8B-B14F-4D97-AF65-F5344CB8AC3E}">
        <p14:creationId xmlns:p14="http://schemas.microsoft.com/office/powerpoint/2010/main" val="265467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805"/>
            <a:ext cx="3241964" cy="494417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747" y="946522"/>
            <a:ext cx="4898925" cy="464473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456" y="946522"/>
            <a:ext cx="3490653" cy="4977413"/>
          </a:xfrm>
          <a:prstGeom prst="rect">
            <a:avLst/>
          </a:prstGeom>
        </p:spPr>
      </p:pic>
    </p:spTree>
    <p:extLst>
      <p:ext uri="{BB962C8B-B14F-4D97-AF65-F5344CB8AC3E}">
        <p14:creationId xmlns:p14="http://schemas.microsoft.com/office/powerpoint/2010/main" val="173943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мама\города -герои\Ленинград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4736" cy="328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4539747_c99dad017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148" y="3288309"/>
            <a:ext cx="42497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36886" y="342806"/>
            <a:ext cx="3737264" cy="4964803"/>
          </a:xfrm>
          <a:noFill/>
        </p:spPr>
      </p:pic>
    </p:spTree>
    <p:extLst>
      <p:ext uri="{BB962C8B-B14F-4D97-AF65-F5344CB8AC3E}">
        <p14:creationId xmlns:p14="http://schemas.microsoft.com/office/powerpoint/2010/main" val="37772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Questions</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en-US" sz="4000" dirty="0" smtClean="0">
                <a:latin typeface="Times New Roman" panose="02020603050405020304" pitchFamily="18" charset="0"/>
                <a:cs typeface="Times New Roman" panose="02020603050405020304" pitchFamily="18" charset="0"/>
              </a:rPr>
              <a:t>When was undersigned the Act</a:t>
            </a:r>
            <a:r>
              <a:rPr lang="ru-RU"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What should Germany do according to the Act</a:t>
            </a:r>
            <a:r>
              <a:rPr lang="ru-RU"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What languages was the Act drawn up</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52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057" y="0"/>
            <a:ext cx="9613861" cy="1080938"/>
          </a:xfrm>
        </p:spPr>
        <p:txBody>
          <a:bodyPr/>
          <a:lstStyle/>
          <a:p>
            <a:pPr algn="ctr"/>
            <a:r>
              <a:rPr lang="en-US" b="1" dirty="0">
                <a:latin typeface="Times New Roman" panose="02020603050405020304" pitchFamily="18" charset="0"/>
                <a:cs typeface="Times New Roman" panose="02020603050405020304" pitchFamily="18" charset="0"/>
              </a:rPr>
              <a:t>ACT OF MILITARY SURRENDER</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0321" y="654627"/>
            <a:ext cx="9613861" cy="6307281"/>
          </a:xfrm>
        </p:spPr>
        <p:txBody>
          <a:bodyPr>
            <a:normAutofit fontScale="70000" lnSpcReduction="20000"/>
          </a:bodyPr>
          <a:lstStyle/>
          <a:p>
            <a:pPr marL="0" indent="0" algn="just">
              <a:buNone/>
            </a:pPr>
            <a:r>
              <a:rPr lang="en-US" dirty="0">
                <a:latin typeface="Times New Roman" panose="02020603050405020304" pitchFamily="18" charset="0"/>
                <a:cs typeface="Times New Roman" panose="02020603050405020304" pitchFamily="18" charset="0"/>
              </a:rPr>
              <a:t>We the undersigned, acting by authority of the German High Command, hereby surrender unconditionally to the Supreme Commander, Allied Expeditionary Force and simultaneously to the Supreme High Command of the Red Army all forces on land, at sea, and in the air who are at this date under German control.</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German High Command will at once issue order to all German military, naval and air authorities and to all forces under German control to cease active operations at 2301 hours Central European time on 8th May 1945, to remain in all positions occupied at that time and to disarm completely, handing over their weapons and equipment to the local allied commanders or officers designated by Representatives of the Allied Supreme Commands. No ship, vessel, or aircraft is to be scuttled, or any damage done to their hull, machinery or equipment, and also to machines of all kinds, armament, apparatus, and all the technical means of prosecution of war in general.</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German High Command will at once issue to the appropriate commanders, and ensure the carrying out of any further orders issued by the Supreme Commander, Allied Expeditionary Force and by the Supreme Command of the Red Army.</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act of military surrender is without prejudice to, and will be superseded by any general instrument of surrender imposed by, or on behalf of the United Nations and applicable to GERMANY and the German armed forces as a whole.</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event of the German High Command or any of the forces under their control failing to act in accordance with this Act of Surrender, the Supreme Commander, Allied Expeditionary Force and the Supreme High Command of the Red Army will take such punitive or other action as they deem appropriate.</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Act is drawn up in the English, Russian and German languages. The English and Russian are the only authentic texts.</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Signed at Berlin on the 8 day of May, 1945</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Von </a:t>
            </a:r>
            <a:r>
              <a:rPr lang="en-US" dirty="0" err="1">
                <a:latin typeface="Times New Roman" panose="02020603050405020304" pitchFamily="18" charset="0"/>
                <a:cs typeface="Times New Roman" panose="02020603050405020304" pitchFamily="18" charset="0"/>
              </a:rPr>
              <a:t>Friedeburg</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Keitel</a:t>
            </a:r>
            <a:endParaRPr lang="ru-RU" dirty="0">
              <a:latin typeface="Times New Roman" panose="02020603050405020304" pitchFamily="18" charset="0"/>
              <a:cs typeface="Times New Roman" panose="02020603050405020304" pitchFamily="18" charset="0"/>
            </a:endParaRPr>
          </a:p>
          <a:p>
            <a:pPr marL="0" indent="0" algn="just">
              <a:buNone/>
            </a:pPr>
            <a:r>
              <a:rPr lang="en-US" dirty="0" err="1">
                <a:latin typeface="Times New Roman" panose="02020603050405020304" pitchFamily="18" charset="0"/>
                <a:cs typeface="Times New Roman" panose="02020603050405020304" pitchFamily="18" charset="0"/>
              </a:rPr>
              <a:t>Stumpff</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On behalf of the German High Command</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782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Exercise 1</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74559718"/>
              </p:ext>
            </p:extLst>
          </p:nvPr>
        </p:nvGraphicFramePr>
        <p:xfrm>
          <a:off x="1056443" y="2024919"/>
          <a:ext cx="9442713" cy="4340370"/>
        </p:xfrm>
        <a:graphic>
          <a:graphicData uri="http://schemas.openxmlformats.org/drawingml/2006/table">
            <a:tbl>
              <a:tblPr>
                <a:tableStyleId>{5C22544A-7EE6-4342-B048-85BDC9FD1C3A}</a:tableStyleId>
              </a:tblPr>
              <a:tblGrid>
                <a:gridCol w="6798805"/>
                <a:gridCol w="2643908"/>
              </a:tblGrid>
              <a:tr h="603026">
                <a:tc gridSpan="2">
                  <a:txBody>
                    <a:bodyPr/>
                    <a:lstStyle/>
                    <a:p>
                      <a:pPr algn="ctr">
                        <a:lnSpc>
                          <a:spcPct val="150000"/>
                        </a:lnSpc>
                        <a:spcAft>
                          <a:spcPts val="0"/>
                        </a:spcAft>
                      </a:pPr>
                      <a:r>
                        <a:rPr lang="en-US" sz="2400" b="1" dirty="0">
                          <a:effectLst/>
                          <a:latin typeface="Times New Roman" panose="02020603050405020304" pitchFamily="18" charset="0"/>
                          <a:cs typeface="Times New Roman" panose="02020603050405020304" pitchFamily="18" charset="0"/>
                        </a:rPr>
                        <a:t>Connect the event and the date</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r>
              <a:tr h="603026">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Beginning of the Great Patriotic War</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a:effectLst/>
                          <a:latin typeface="Times New Roman" panose="02020603050405020304" pitchFamily="18" charset="0"/>
                          <a:cs typeface="Times New Roman" panose="02020603050405020304" pitchFamily="18" charset="0"/>
                        </a:rPr>
                        <a:t>9.05.1945</a:t>
                      </a:r>
                      <a:endParaRPr lang="ru-RU"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3872">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Liberation of major cities of the Soviet Union</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2400" b="1" dirty="0" smtClean="0">
                          <a:effectLst/>
                          <a:latin typeface="Times New Roman" panose="02020603050405020304" pitchFamily="18" charset="0"/>
                          <a:cs typeface="Times New Roman" panose="02020603050405020304" pitchFamily="18" charset="0"/>
                        </a:rPr>
                        <a:t>1944</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3026">
                <a:tc>
                  <a:txBody>
                    <a:bodyPr/>
                    <a:lstStyle/>
                    <a:p>
                      <a:pPr algn="just">
                        <a:lnSpc>
                          <a:spcPct val="150000"/>
                        </a:lnSpc>
                        <a:spcAft>
                          <a:spcPts val="0"/>
                        </a:spcAft>
                      </a:pPr>
                      <a:r>
                        <a:rPr lang="en-US" sz="2400" b="1">
                          <a:effectLst/>
                          <a:latin typeface="Times New Roman" panose="02020603050405020304" pitchFamily="18" charset="0"/>
                          <a:cs typeface="Times New Roman" panose="02020603050405020304" pitchFamily="18" charset="0"/>
                        </a:rPr>
                        <a:t>Moscow battle</a:t>
                      </a:r>
                      <a:endParaRPr lang="ru-RU"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Summer, 1943 </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3026">
                <a:tc>
                  <a:txBody>
                    <a:bodyPr/>
                    <a:lstStyle/>
                    <a:p>
                      <a:pPr algn="just">
                        <a:lnSpc>
                          <a:spcPct val="150000"/>
                        </a:lnSpc>
                        <a:spcAft>
                          <a:spcPts val="0"/>
                        </a:spcAft>
                      </a:pPr>
                      <a:r>
                        <a:rPr lang="en-US" sz="2400" b="1">
                          <a:effectLst/>
                          <a:latin typeface="Times New Roman" panose="02020603050405020304" pitchFamily="18" charset="0"/>
                          <a:cs typeface="Times New Roman" panose="02020603050405020304" pitchFamily="18" charset="0"/>
                        </a:rPr>
                        <a:t>Battle of the Arc of Kursk</a:t>
                      </a:r>
                      <a:endParaRPr lang="ru-RU"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22.06.1941</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54394">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The end of Great Patriotic War</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December, 1941</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79516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Exercise 2</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Choose the names of leaders in GPW</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lvl="0" indent="0" algn="just">
              <a:buNone/>
            </a:pPr>
            <a:r>
              <a:rPr lang="en-US" sz="3600" b="1" dirty="0" smtClean="0">
                <a:latin typeface="Times New Roman" panose="02020603050405020304" pitchFamily="18" charset="0"/>
                <a:cs typeface="Times New Roman" panose="02020603050405020304" pitchFamily="18" charset="0"/>
              </a:rPr>
              <a:t>A. Pushkin</a:t>
            </a:r>
            <a:r>
              <a:rPr lang="en-US" sz="3600" b="1" dirty="0">
                <a:latin typeface="Times New Roman" panose="02020603050405020304" pitchFamily="18" charset="0"/>
                <a:cs typeface="Times New Roman" panose="02020603050405020304" pitchFamily="18" charset="0"/>
              </a:rPr>
              <a:t>, G. Zhukov, K. </a:t>
            </a:r>
            <a:r>
              <a:rPr lang="en-US" sz="3600" b="1" dirty="0" err="1">
                <a:latin typeface="Times New Roman" panose="02020603050405020304" pitchFamily="18" charset="0"/>
                <a:cs typeface="Times New Roman" panose="02020603050405020304" pitchFamily="18" charset="0"/>
              </a:rPr>
              <a:t>Rokossovsky</a:t>
            </a:r>
            <a:r>
              <a:rPr lang="en-US" sz="3600" b="1" dirty="0">
                <a:latin typeface="Times New Roman" panose="02020603050405020304" pitchFamily="18" charset="0"/>
                <a:cs typeface="Times New Roman" panose="02020603050405020304" pitchFamily="18" charset="0"/>
              </a:rPr>
              <a:t>, M. </a:t>
            </a:r>
            <a:r>
              <a:rPr lang="en-US" sz="3600" b="1" dirty="0" err="1">
                <a:latin typeface="Times New Roman" panose="02020603050405020304" pitchFamily="18" charset="0"/>
                <a:cs typeface="Times New Roman" panose="02020603050405020304" pitchFamily="18" charset="0"/>
              </a:rPr>
              <a:t>Zvetaeva</a:t>
            </a:r>
            <a:r>
              <a:rPr lang="en-US" sz="3600" b="1" dirty="0">
                <a:latin typeface="Times New Roman" panose="02020603050405020304" pitchFamily="18" charset="0"/>
                <a:cs typeface="Times New Roman" panose="02020603050405020304" pitchFamily="18" charset="0"/>
              </a:rPr>
              <a:t>, S. Timoshenko, I. </a:t>
            </a:r>
            <a:r>
              <a:rPr lang="en-US" sz="3600" b="1" dirty="0" err="1">
                <a:latin typeface="Times New Roman" panose="02020603050405020304" pitchFamily="18" charset="0"/>
                <a:cs typeface="Times New Roman" panose="02020603050405020304" pitchFamily="18" charset="0"/>
              </a:rPr>
              <a:t>Panfilov</a:t>
            </a:r>
            <a:r>
              <a:rPr lang="en-US" sz="3600" b="1" dirty="0">
                <a:latin typeface="Times New Roman" panose="02020603050405020304" pitchFamily="18" charset="0"/>
                <a:cs typeface="Times New Roman" panose="02020603050405020304" pitchFamily="18" charset="0"/>
              </a:rPr>
              <a:t>, V. </a:t>
            </a:r>
            <a:r>
              <a:rPr lang="en-US" sz="3600" b="1" dirty="0" err="1">
                <a:latin typeface="Times New Roman" panose="02020603050405020304" pitchFamily="18" charset="0"/>
                <a:cs typeface="Times New Roman" panose="02020603050405020304" pitchFamily="18" charset="0"/>
              </a:rPr>
              <a:t>Klochkov</a:t>
            </a:r>
            <a:r>
              <a:rPr lang="en-US" sz="3600" b="1" dirty="0">
                <a:latin typeface="Times New Roman" panose="02020603050405020304" pitchFamily="18" charset="0"/>
                <a:cs typeface="Times New Roman" panose="02020603050405020304" pitchFamily="18" charset="0"/>
              </a:rPr>
              <a:t>, V. </a:t>
            </a:r>
            <a:r>
              <a:rPr lang="en-US" sz="3600" b="1" dirty="0" err="1">
                <a:latin typeface="Times New Roman" panose="02020603050405020304" pitchFamily="18" charset="0"/>
                <a:cs typeface="Times New Roman" panose="02020603050405020304" pitchFamily="18" charset="0"/>
              </a:rPr>
              <a:t>Fet</a:t>
            </a:r>
            <a:r>
              <a:rPr lang="en-US" sz="3600" b="1" dirty="0">
                <a:latin typeface="Times New Roman" panose="02020603050405020304" pitchFamily="18" charset="0"/>
                <a:cs typeface="Times New Roman" panose="02020603050405020304" pitchFamily="18" charset="0"/>
              </a:rPr>
              <a:t>, S. </a:t>
            </a:r>
            <a:r>
              <a:rPr lang="en-US" sz="3600" b="1" dirty="0" err="1" smtClean="0">
                <a:latin typeface="Times New Roman" panose="02020603050405020304" pitchFamily="18" charset="0"/>
                <a:cs typeface="Times New Roman" panose="02020603050405020304" pitchFamily="18" charset="0"/>
              </a:rPr>
              <a:t>Zdorovtsov</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V. Molotov, U, Smirnov, V. </a:t>
            </a:r>
            <a:r>
              <a:rPr lang="en-US" sz="3600" b="1" dirty="0" err="1">
                <a:latin typeface="Times New Roman" panose="02020603050405020304" pitchFamily="18" charset="0"/>
                <a:cs typeface="Times New Roman" panose="02020603050405020304" pitchFamily="18" charset="0"/>
              </a:rPr>
              <a:t>Kuprin</a:t>
            </a:r>
            <a:r>
              <a:rPr lang="en-US" sz="3600" b="1" dirty="0">
                <a:latin typeface="Times New Roman" panose="02020603050405020304" pitchFamily="18" charset="0"/>
                <a:cs typeface="Times New Roman" panose="02020603050405020304" pitchFamily="18" charset="0"/>
              </a:rPr>
              <a:t>, L. Tolstoy, Z. </a:t>
            </a:r>
            <a:r>
              <a:rPr lang="en-US" sz="3600" b="1" dirty="0" smtClean="0">
                <a:latin typeface="Times New Roman" panose="02020603050405020304" pitchFamily="18" charset="0"/>
                <a:cs typeface="Times New Roman" panose="02020603050405020304" pitchFamily="18" charset="0"/>
              </a:rPr>
              <a:t>N.F. </a:t>
            </a:r>
            <a:r>
              <a:rPr lang="en-US" sz="3600" b="1" dirty="0" err="1" smtClean="0">
                <a:latin typeface="Times New Roman" panose="02020603050405020304" pitchFamily="18" charset="0"/>
                <a:cs typeface="Times New Roman" panose="02020603050405020304" pitchFamily="18" charset="0"/>
              </a:rPr>
              <a:t>Vatutin</a:t>
            </a:r>
            <a:r>
              <a:rPr lang="en-US" sz="36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46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http://upload.wikimedia.org/wikipedia/commons/thumb/f/f8/%D0%9F%D0%BE%D0%B1%D0%B5%D0%B4%D0%B0.jpg/200px-%D0%9F%D0%BE%D0%B1%D0%B5%D0%B4%D0%B0.jpg">
            <a:hlinkClick r:id="rId2" tooltip="&quot;Низложение нацистских знамён к подножию Мавзолея&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3744191" cy="4572000"/>
          </a:xfrm>
        </p:spPr>
      </p:pic>
      <p:pic>
        <p:nvPicPr>
          <p:cNvPr id="5" name="Рисунок 5" descr="http://upload.wikimedia.org/wikipedia/commons/thumb/9/9d/Marshals.jpg/300px-Marshals.jpg">
            <a:hlinkClick r:id="rId4" tooltip="&quot;Жуков на Параде Победы&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8904" y="2727613"/>
            <a:ext cx="6063096" cy="404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мама\города -герои\showImage.ash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446" y="488374"/>
            <a:ext cx="3381663" cy="253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5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444"/>
            <a:ext cx="12192000" cy="6465455"/>
          </a:xfrm>
          <a:prstGeom prst="rect">
            <a:avLst/>
          </a:prstGeom>
        </p:spPr>
      </p:pic>
    </p:spTree>
    <p:extLst>
      <p:ext uri="{BB962C8B-B14F-4D97-AF65-F5344CB8AC3E}">
        <p14:creationId xmlns:p14="http://schemas.microsoft.com/office/powerpoint/2010/main" val="126361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b="1" dirty="0" smtClean="0">
                <a:latin typeface="Times New Roman" panose="02020603050405020304" pitchFamily="18" charset="0"/>
                <a:cs typeface="Times New Roman" panose="02020603050405020304" pitchFamily="18" charset="0"/>
              </a:rPr>
              <a:t>Thank you!</a:t>
            </a:r>
            <a:endParaRPr lang="ru-RU"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500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2040" y="1978527"/>
            <a:ext cx="9613861" cy="3599316"/>
          </a:xfrm>
        </p:spPr>
        <p:txBody>
          <a:bodyPr>
            <a:noAutofit/>
          </a:bodyPr>
          <a:lstStyle/>
          <a:p>
            <a:pPr marL="0" indent="0" algn="just">
              <a:buNone/>
            </a:pPr>
            <a:r>
              <a:rPr lang="ru-RU" sz="4000" b="1" dirty="0" smtClean="0">
                <a:latin typeface="Times New Roman" panose="02020603050405020304" pitchFamily="18" charset="0"/>
                <a:cs typeface="Times New Roman" panose="02020603050405020304" pitchFamily="18" charset="0"/>
              </a:rPr>
              <a:t>Где бы ни находился советский человек – на фронте, в тылу страны, в тылу врага, в </a:t>
            </a:r>
            <a:r>
              <a:rPr lang="ru-RU" sz="4000" b="1" dirty="0" err="1" smtClean="0">
                <a:latin typeface="Times New Roman" panose="02020603050405020304" pitchFamily="18" charset="0"/>
                <a:cs typeface="Times New Roman" panose="02020603050405020304" pitchFamily="18" charset="0"/>
              </a:rPr>
              <a:t>фашистких</a:t>
            </a:r>
            <a:r>
              <a:rPr lang="ru-RU" sz="4000" b="1" dirty="0" smtClean="0">
                <a:latin typeface="Times New Roman" panose="02020603050405020304" pitchFamily="18" charset="0"/>
                <a:cs typeface="Times New Roman" panose="02020603050405020304" pitchFamily="18" charset="0"/>
              </a:rPr>
              <a:t> лагерях – всюду и везде он делал все от него зависящее, чтобы </a:t>
            </a:r>
            <a:r>
              <a:rPr lang="ru-RU" sz="4000" b="1" dirty="0" err="1" smtClean="0">
                <a:latin typeface="Times New Roman" panose="02020603050405020304" pitchFamily="18" charset="0"/>
                <a:cs typeface="Times New Roman" panose="02020603050405020304" pitchFamily="18" charset="0"/>
              </a:rPr>
              <a:t>приблизть</a:t>
            </a:r>
            <a:r>
              <a:rPr lang="ru-RU" sz="4000" b="1" dirty="0" smtClean="0">
                <a:latin typeface="Times New Roman" panose="02020603050405020304" pitchFamily="18" charset="0"/>
                <a:cs typeface="Times New Roman" panose="02020603050405020304" pitchFamily="18" charset="0"/>
              </a:rPr>
              <a:t> час победы.</a:t>
            </a:r>
          </a:p>
          <a:p>
            <a:pPr marL="0" indent="0" algn="r">
              <a:buNone/>
            </a:pPr>
            <a:r>
              <a:rPr lang="ru-RU" sz="4000" b="1" dirty="0">
                <a:latin typeface="Times New Roman" panose="02020603050405020304" pitchFamily="18" charset="0"/>
                <a:cs typeface="Times New Roman" panose="02020603050405020304" pitchFamily="18" charset="0"/>
              </a:rPr>
              <a:t> </a:t>
            </a:r>
            <a:r>
              <a:rPr lang="ru-RU" sz="4000" b="1" dirty="0" smtClean="0">
                <a:latin typeface="Times New Roman" panose="02020603050405020304" pitchFamily="18" charset="0"/>
                <a:cs typeface="Times New Roman" panose="02020603050405020304" pitchFamily="18" charset="0"/>
              </a:rPr>
              <a:t>                                                                            Г.Н. Жуков</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45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_b2cd_9bc49258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566"/>
            <a:ext cx="7710617" cy="516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мама\города -герои\Ленинград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617" y="411815"/>
            <a:ext cx="4481384" cy="64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6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4000" b="1" dirty="0" smtClean="0">
                <a:latin typeface="Times New Roman" panose="02020603050405020304" pitchFamily="18" charset="0"/>
                <a:cs typeface="Times New Roman" panose="02020603050405020304" pitchFamily="18" charset="0"/>
              </a:rPr>
              <a:t>Listen to the story of veteran and answer the questions</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en-US" sz="4000" dirty="0" smtClean="0">
                <a:latin typeface="Times New Roman" panose="02020603050405020304" pitchFamily="18" charset="0"/>
                <a:cs typeface="Times New Roman" panose="02020603050405020304" pitchFamily="18" charset="0"/>
              </a:rPr>
              <a:t>What was Galina’s profession (education)</a:t>
            </a:r>
            <a:r>
              <a:rPr lang="ru-RU"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How old was she</a:t>
            </a:r>
            <a:r>
              <a:rPr lang="ru-RU"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Why did she get marriage</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46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Barbarossa Fall</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4028"/>
            <a:ext cx="6422572" cy="49239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486" y="0"/>
            <a:ext cx="4628514" cy="334024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090" y="3344016"/>
            <a:ext cx="4685310" cy="3513983"/>
          </a:xfrm>
          <a:prstGeom prst="rect">
            <a:avLst/>
          </a:prstGeom>
        </p:spPr>
      </p:pic>
    </p:spTree>
    <p:extLst>
      <p:ext uri="{BB962C8B-B14F-4D97-AF65-F5344CB8AC3E}">
        <p14:creationId xmlns:p14="http://schemas.microsoft.com/office/powerpoint/2010/main" val="1556903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The Main Steps of Great Patriotic War</a:t>
            </a:r>
            <a:r>
              <a:rPr lang="ru-RU" dirty="0"/>
              <a:t/>
            </a:r>
            <a:br>
              <a:rPr lang="ru-RU"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903143126"/>
              </p:ext>
            </p:extLst>
          </p:nvPr>
        </p:nvGraphicFramePr>
        <p:xfrm>
          <a:off x="1091045" y="2244434"/>
          <a:ext cx="9642763" cy="4937760"/>
        </p:xfrm>
        <a:graphic>
          <a:graphicData uri="http://schemas.openxmlformats.org/drawingml/2006/table">
            <a:tbl>
              <a:tblPr>
                <a:tableStyleId>{5C22544A-7EE6-4342-B048-85BDC9FD1C3A}</a:tableStyleId>
              </a:tblPr>
              <a:tblGrid>
                <a:gridCol w="6095305"/>
                <a:gridCol w="3547458"/>
              </a:tblGrid>
              <a:tr h="422789">
                <a:tc>
                  <a:txBody>
                    <a:bodyPr/>
                    <a:lstStyle/>
                    <a:p>
                      <a:pPr algn="ctr">
                        <a:lnSpc>
                          <a:spcPct val="150000"/>
                        </a:lnSpc>
                        <a:spcAft>
                          <a:spcPts val="0"/>
                        </a:spcAft>
                      </a:pPr>
                      <a:r>
                        <a:rPr lang="en-US" sz="2400" b="1" dirty="0">
                          <a:solidFill>
                            <a:schemeClr val="accent6">
                              <a:lumMod val="50000"/>
                            </a:schemeClr>
                          </a:solidFill>
                          <a:effectLst/>
                          <a:latin typeface="Times New Roman" panose="02020603050405020304" pitchFamily="18" charset="0"/>
                          <a:cs typeface="Times New Roman" panose="02020603050405020304" pitchFamily="18" charset="0"/>
                        </a:rPr>
                        <a:t>the Event</a:t>
                      </a:r>
                      <a:endParaRPr lang="ru-RU" sz="24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b="1" dirty="0">
                          <a:solidFill>
                            <a:schemeClr val="accent6">
                              <a:lumMod val="50000"/>
                            </a:schemeClr>
                          </a:solidFill>
                          <a:effectLst/>
                          <a:latin typeface="Times New Roman" panose="02020603050405020304" pitchFamily="18" charset="0"/>
                          <a:cs typeface="Times New Roman" panose="02020603050405020304" pitchFamily="18" charset="0"/>
                        </a:rPr>
                        <a:t>date</a:t>
                      </a:r>
                      <a:endParaRPr lang="ru-RU" sz="24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2789">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Beginning of the war</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22.06.1941</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2789">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Moscow battle</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December, 1941</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39654">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Stalingrad battle</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July – February, 1942 – 1943</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2789">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Battle at the Arc of Kursk</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July – August, 1943</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12392">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Liberation of Leningrad, Odessa, Kerch, the Crimea</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1944</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2789">
                <a:tc>
                  <a:txBody>
                    <a:bodyPr/>
                    <a:lstStyle/>
                    <a:p>
                      <a:pPr algn="just">
                        <a:lnSpc>
                          <a:spcPct val="150000"/>
                        </a:lnSpc>
                        <a:spcAft>
                          <a:spcPts val="0"/>
                        </a:spcAft>
                      </a:pPr>
                      <a:r>
                        <a:rPr lang="en-US" sz="2400" b="1">
                          <a:effectLst/>
                          <a:latin typeface="Times New Roman" panose="02020603050405020304" pitchFamily="18" charset="0"/>
                          <a:cs typeface="Times New Roman" panose="02020603050405020304" pitchFamily="18" charset="0"/>
                        </a:rPr>
                        <a:t>The End of the GPW</a:t>
                      </a:r>
                      <a:endParaRPr lang="ru-RU"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b="1" dirty="0">
                          <a:effectLst/>
                          <a:latin typeface="Times New Roman" panose="02020603050405020304" pitchFamily="18" charset="0"/>
                          <a:cs typeface="Times New Roman" panose="02020603050405020304" pitchFamily="18" charset="0"/>
                        </a:rPr>
                        <a:t>9 May 1945</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8269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мама\города -герои\1942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18" y="214666"/>
            <a:ext cx="5392882" cy="356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мама\города -герои\83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363" y="3398305"/>
            <a:ext cx="4562196" cy="34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мама\города -герои\Ленинград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90" y="214666"/>
            <a:ext cx="4426528" cy="636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4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It was a great effort of all our country.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3676" y="2097882"/>
            <a:ext cx="9613861" cy="3599316"/>
          </a:xfrm>
        </p:spPr>
        <p:txBody>
          <a:bodyPr/>
          <a:lstStyle/>
          <a:p>
            <a:pPr marL="0" indent="0" algn="ctr">
              <a:buNone/>
            </a:pPr>
            <a:r>
              <a:rPr lang="en-US" altLang="ru-RU" b="1" dirty="0">
                <a:latin typeface="Times New Roman" panose="02020603050405020304" pitchFamily="18" charset="0"/>
                <a:cs typeface="Times New Roman" panose="02020603050405020304" pitchFamily="18" charset="0"/>
              </a:rPr>
              <a:t>There were a lot of heroes (about 12000 become the titles the Hero of SU), a great number of brave actions. </a:t>
            </a:r>
            <a:endParaRPr lang="ru-RU" alt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Picture 5" descr="1240933894_1210000705_2w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11" y="2936115"/>
            <a:ext cx="3180195" cy="392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407228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51" y="2880932"/>
            <a:ext cx="31765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76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7758"/>
            <a:ext cx="4062846" cy="548097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845" y="607758"/>
            <a:ext cx="4249882" cy="548097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727" y="607758"/>
            <a:ext cx="3834246" cy="5480978"/>
          </a:xfrm>
          <a:prstGeom prst="rect">
            <a:avLst/>
          </a:prstGeom>
        </p:spPr>
      </p:pic>
    </p:spTree>
    <p:extLst>
      <p:ext uri="{BB962C8B-B14F-4D97-AF65-F5344CB8AC3E}">
        <p14:creationId xmlns:p14="http://schemas.microsoft.com/office/powerpoint/2010/main" val="209767259"/>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107</TotalTime>
  <Words>679</Words>
  <Application>Microsoft Office PowerPoint</Application>
  <PresentationFormat>Произвольный</PresentationFormat>
  <Paragraphs>57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Берлин</vt:lpstr>
      <vt:lpstr>Can We Learn to Leave in Peace?</vt:lpstr>
      <vt:lpstr>Презентация PowerPoint</vt:lpstr>
      <vt:lpstr>Презентация PowerPoint</vt:lpstr>
      <vt:lpstr>Listen to the story of veteran and answer the questions</vt:lpstr>
      <vt:lpstr>«Barbarossa Fall»</vt:lpstr>
      <vt:lpstr>The Main Steps of Great Patriotic War </vt:lpstr>
      <vt:lpstr>Презентация PowerPoint</vt:lpstr>
      <vt:lpstr>It was a great effort of all our country. </vt:lpstr>
      <vt:lpstr>Презентация PowerPoint</vt:lpstr>
      <vt:lpstr>Презентация PowerPoint</vt:lpstr>
      <vt:lpstr>Презентация PowerPoint</vt:lpstr>
      <vt:lpstr>Questions</vt:lpstr>
      <vt:lpstr>ACT OF MILITARY SURRENDER </vt:lpstr>
      <vt:lpstr>Exercise 1</vt:lpstr>
      <vt:lpstr>Exercise 2 Choose the names of leaders in GPW</vt:lpstr>
      <vt:lpstr>Презентация PowerPoint</vt:lpstr>
      <vt:lpstr>Презентация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round table</dc:title>
  <dc:creator>Александр Мокичев</dc:creator>
  <cp:lastModifiedBy>1</cp:lastModifiedBy>
  <cp:revision>13</cp:revision>
  <dcterms:created xsi:type="dcterms:W3CDTF">2015-01-08T14:36:09Z</dcterms:created>
  <dcterms:modified xsi:type="dcterms:W3CDTF">2015-11-01T14:08:41Z</dcterms:modified>
</cp:coreProperties>
</file>